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797675" cy="992663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A99CF-24CB-4851-BCB0-7D957A245840}" type="datetimeFigureOut">
              <a:rPr lang="de-DE" smtClean="0"/>
              <a:t>29.12.2023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9F330-6DC7-43DC-A5D5-E81624CB50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50545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A99CF-24CB-4851-BCB0-7D957A245840}" type="datetimeFigureOut">
              <a:rPr lang="de-DE" smtClean="0"/>
              <a:t>29.12.2023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9F330-6DC7-43DC-A5D5-E81624CB50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80803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A99CF-24CB-4851-BCB0-7D957A245840}" type="datetimeFigureOut">
              <a:rPr lang="de-DE" smtClean="0"/>
              <a:t>29.12.2023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9F330-6DC7-43DC-A5D5-E81624CB50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36331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A99CF-24CB-4851-BCB0-7D957A245840}" type="datetimeFigureOut">
              <a:rPr lang="de-DE" smtClean="0"/>
              <a:t>29.12.2023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9F330-6DC7-43DC-A5D5-E81624CB50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87345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A99CF-24CB-4851-BCB0-7D957A245840}" type="datetimeFigureOut">
              <a:rPr lang="de-DE" smtClean="0"/>
              <a:t>29.12.2023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9F330-6DC7-43DC-A5D5-E81624CB50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9122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A99CF-24CB-4851-BCB0-7D957A245840}" type="datetimeFigureOut">
              <a:rPr lang="de-DE" smtClean="0"/>
              <a:t>29.12.2023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9F330-6DC7-43DC-A5D5-E81624CB50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64584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A99CF-24CB-4851-BCB0-7D957A245840}" type="datetimeFigureOut">
              <a:rPr lang="de-DE" smtClean="0"/>
              <a:t>29.12.2023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9F330-6DC7-43DC-A5D5-E81624CB50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4881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A99CF-24CB-4851-BCB0-7D957A245840}" type="datetimeFigureOut">
              <a:rPr lang="de-DE" smtClean="0"/>
              <a:t>29.12.2023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9F330-6DC7-43DC-A5D5-E81624CB50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32161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A99CF-24CB-4851-BCB0-7D957A245840}" type="datetimeFigureOut">
              <a:rPr lang="de-DE" smtClean="0"/>
              <a:t>29.12.2023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9F330-6DC7-43DC-A5D5-E81624CB50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4523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A99CF-24CB-4851-BCB0-7D957A245840}" type="datetimeFigureOut">
              <a:rPr lang="de-DE" smtClean="0"/>
              <a:t>29.12.2023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9F330-6DC7-43DC-A5D5-E81624CB50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6995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A99CF-24CB-4851-BCB0-7D957A245840}" type="datetimeFigureOut">
              <a:rPr lang="de-DE" smtClean="0"/>
              <a:t>29.12.2023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9F330-6DC7-43DC-A5D5-E81624CB50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26680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7A99CF-24CB-4851-BCB0-7D957A245840}" type="datetimeFigureOut">
              <a:rPr lang="de-DE" smtClean="0"/>
              <a:t>29.12.2023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79F330-6DC7-43DC-A5D5-E81624CB50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8540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2550965"/>
              </p:ext>
            </p:extLst>
          </p:nvPr>
        </p:nvGraphicFramePr>
        <p:xfrm>
          <a:off x="4181302" y="1880928"/>
          <a:ext cx="3873731" cy="5817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Arbeitsblatt" r:id="rId3" imgW="3819659" imgH="581076" progId="Excel.Sheet.12">
                  <p:embed/>
                </p:oleObj>
              </mc:Choice>
              <mc:Fallback>
                <p:oleObj name="Arbeitsblatt" r:id="rId3" imgW="3819659" imgH="581076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81302" y="1880928"/>
                        <a:ext cx="3873731" cy="5817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feld 4"/>
          <p:cNvSpPr txBox="1"/>
          <p:nvPr/>
        </p:nvSpPr>
        <p:spPr>
          <a:xfrm>
            <a:off x="4181302" y="1670858"/>
            <a:ext cx="54115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smtClean="0"/>
              <a:t>                    A (N=52)      D (N=52)       H (N=7)        Total (N=111)</a:t>
            </a:r>
            <a:endParaRPr lang="de-DE" sz="1200" dirty="0"/>
          </a:p>
        </p:txBody>
      </p:sp>
      <p:sp>
        <p:nvSpPr>
          <p:cNvPr id="6" name="Textfeld 5"/>
          <p:cNvSpPr txBox="1"/>
          <p:nvPr/>
        </p:nvSpPr>
        <p:spPr>
          <a:xfrm>
            <a:off x="2568633" y="881149"/>
            <a:ext cx="73900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Table 7</a:t>
            </a:r>
            <a:r>
              <a:rPr lang="de-DE" dirty="0" smtClean="0"/>
              <a:t>_ Irqsusi et al. </a:t>
            </a:r>
            <a:r>
              <a:rPr lang="en-US" dirty="0" smtClean="0"/>
              <a:t>Evidence of </a:t>
            </a:r>
            <a:r>
              <a:rPr lang="en-US" dirty="0" err="1" smtClean="0"/>
              <a:t>mediadegeneration</a:t>
            </a:r>
            <a:r>
              <a:rPr lang="en-US" dirty="0" smtClean="0"/>
              <a:t> on histological sections of the study groups (p&lt;0.271)</a:t>
            </a:r>
            <a:endParaRPr lang="de-DE" dirty="0"/>
          </a:p>
        </p:txBody>
      </p:sp>
      <p:graphicFrame>
        <p:nvGraphicFramePr>
          <p:cNvPr id="7" name="Objek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3904511"/>
              </p:ext>
            </p:extLst>
          </p:nvPr>
        </p:nvGraphicFramePr>
        <p:xfrm>
          <a:off x="4186238" y="3986185"/>
          <a:ext cx="3819525" cy="134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Arbeitsblatt" r:id="rId5" imgW="3819659" imgH="1342871" progId="Excel.Sheet.12">
                  <p:embed/>
                </p:oleObj>
              </mc:Choice>
              <mc:Fallback>
                <p:oleObj name="Arbeitsblatt" r:id="rId5" imgW="3819659" imgH="1342871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186238" y="3986185"/>
                        <a:ext cx="3819525" cy="134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feld 7"/>
          <p:cNvSpPr txBox="1"/>
          <p:nvPr/>
        </p:nvSpPr>
        <p:spPr>
          <a:xfrm>
            <a:off x="4879568" y="3749042"/>
            <a:ext cx="47548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de-DE" sz="1200" dirty="0">
                <a:solidFill>
                  <a:prstClr val="black"/>
                </a:solidFill>
              </a:rPr>
              <a:t>A (N=52)      D (N=52)      </a:t>
            </a:r>
            <a:r>
              <a:rPr lang="de-DE" sz="1200" dirty="0" smtClean="0">
                <a:solidFill>
                  <a:prstClr val="black"/>
                </a:solidFill>
              </a:rPr>
              <a:t>H </a:t>
            </a:r>
            <a:r>
              <a:rPr lang="de-DE" sz="1200" dirty="0">
                <a:solidFill>
                  <a:prstClr val="black"/>
                </a:solidFill>
              </a:rPr>
              <a:t>(N=7)        Total (N=111)</a:t>
            </a:r>
            <a:endParaRPr lang="de-DE" sz="1200" dirty="0">
              <a:solidFill>
                <a:prstClr val="black"/>
              </a:solidFill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2718262" y="3067391"/>
            <a:ext cx="73484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Table 8</a:t>
            </a:r>
            <a:r>
              <a:rPr lang="en-US" dirty="0" smtClean="0"/>
              <a:t>_Irqsusi et al. Evidence of arteriosclerosis on histological sections of the study groups (p&lt;0.100), Classification according </a:t>
            </a:r>
            <a:r>
              <a:rPr lang="en-US" dirty="0" err="1" smtClean="0"/>
              <a:t>Stary</a:t>
            </a:r>
            <a:r>
              <a:rPr lang="en-US" dirty="0" smtClean="0"/>
              <a:t> et al. 1995</a:t>
            </a:r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931025" y="5802284"/>
            <a:ext cx="1075667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err="1" smtClean="0"/>
              <a:t>Stary</a:t>
            </a:r>
            <a:r>
              <a:rPr lang="de-DE" sz="1400" dirty="0" smtClean="0"/>
              <a:t> HC, Chandler AB, </a:t>
            </a:r>
            <a:r>
              <a:rPr lang="de-DE" sz="1400" dirty="0" err="1" smtClean="0"/>
              <a:t>Dinsmore</a:t>
            </a:r>
            <a:r>
              <a:rPr lang="de-DE" sz="1400" dirty="0" smtClean="0"/>
              <a:t> RE, </a:t>
            </a:r>
            <a:r>
              <a:rPr lang="de-DE" sz="1400" dirty="0" err="1" smtClean="0"/>
              <a:t>Fuster</a:t>
            </a:r>
            <a:r>
              <a:rPr lang="de-DE" sz="1400" dirty="0" smtClean="0"/>
              <a:t> V, </a:t>
            </a:r>
            <a:r>
              <a:rPr lang="de-DE" sz="1400" dirty="0" err="1" smtClean="0"/>
              <a:t>Glagov</a:t>
            </a:r>
            <a:r>
              <a:rPr lang="de-DE" sz="1400" dirty="0" smtClean="0"/>
              <a:t> S, </a:t>
            </a:r>
            <a:r>
              <a:rPr lang="de-DE" sz="1400" dirty="0" err="1" smtClean="0"/>
              <a:t>Insull</a:t>
            </a:r>
            <a:r>
              <a:rPr lang="de-DE" sz="1400" dirty="0" smtClean="0"/>
              <a:t> W </a:t>
            </a:r>
            <a:r>
              <a:rPr lang="de-DE" sz="1400" dirty="0" err="1" smtClean="0"/>
              <a:t>Jr</a:t>
            </a:r>
            <a:r>
              <a:rPr lang="de-DE" sz="1400" dirty="0" smtClean="0"/>
              <a:t>, Rosenfeld ME, Schwartz CJ, Wagner WD, Wissler RW. A </a:t>
            </a:r>
            <a:r>
              <a:rPr lang="de-DE" sz="1400" dirty="0" err="1" smtClean="0"/>
              <a:t>definition</a:t>
            </a:r>
            <a:r>
              <a:rPr lang="de-DE" sz="1400" dirty="0" smtClean="0"/>
              <a:t> of </a:t>
            </a:r>
            <a:r>
              <a:rPr lang="de-DE" sz="1400" dirty="0" err="1" smtClean="0"/>
              <a:t>advanced</a:t>
            </a:r>
            <a:r>
              <a:rPr lang="de-DE" sz="1400" dirty="0" smtClean="0"/>
              <a:t> </a:t>
            </a:r>
            <a:r>
              <a:rPr lang="de-DE" sz="1400" dirty="0" err="1" smtClean="0"/>
              <a:t>types</a:t>
            </a:r>
            <a:r>
              <a:rPr lang="de-DE" sz="1400" dirty="0" smtClean="0"/>
              <a:t> of </a:t>
            </a:r>
            <a:r>
              <a:rPr lang="de-DE" sz="1400" dirty="0" err="1" smtClean="0"/>
              <a:t>atherosclerotic</a:t>
            </a:r>
            <a:r>
              <a:rPr lang="de-DE" sz="1400" dirty="0" smtClean="0"/>
              <a:t> </a:t>
            </a:r>
            <a:r>
              <a:rPr lang="de-DE" sz="1400" dirty="0" err="1" smtClean="0"/>
              <a:t>lesions</a:t>
            </a:r>
            <a:r>
              <a:rPr lang="de-DE" sz="1400" dirty="0" smtClean="0"/>
              <a:t> </a:t>
            </a:r>
            <a:r>
              <a:rPr lang="de-DE" sz="1400" dirty="0" err="1" smtClean="0"/>
              <a:t>and</a:t>
            </a:r>
            <a:r>
              <a:rPr lang="de-DE" sz="1400" dirty="0" smtClean="0"/>
              <a:t> a </a:t>
            </a:r>
            <a:r>
              <a:rPr lang="de-DE" sz="1400" dirty="0" err="1" smtClean="0"/>
              <a:t>histological</a:t>
            </a:r>
            <a:r>
              <a:rPr lang="de-DE" sz="1400" dirty="0" smtClean="0"/>
              <a:t> </a:t>
            </a:r>
            <a:r>
              <a:rPr lang="de-DE" sz="1400" dirty="0" err="1" smtClean="0"/>
              <a:t>classification</a:t>
            </a:r>
            <a:r>
              <a:rPr lang="de-DE" sz="1400" dirty="0" smtClean="0"/>
              <a:t> of </a:t>
            </a:r>
            <a:r>
              <a:rPr lang="de-DE" sz="1400" dirty="0" err="1" smtClean="0"/>
              <a:t>atherosclerosis</a:t>
            </a:r>
            <a:r>
              <a:rPr lang="de-DE" sz="1400" dirty="0" smtClean="0"/>
              <a:t>. A </a:t>
            </a:r>
            <a:r>
              <a:rPr lang="de-DE" sz="1400" dirty="0" err="1" smtClean="0"/>
              <a:t>report</a:t>
            </a:r>
            <a:r>
              <a:rPr lang="de-DE" sz="1400" dirty="0" smtClean="0"/>
              <a:t> </a:t>
            </a:r>
            <a:r>
              <a:rPr lang="de-DE" sz="1400" dirty="0" err="1" smtClean="0"/>
              <a:t>from</a:t>
            </a:r>
            <a:r>
              <a:rPr lang="de-DE" sz="1400" dirty="0" smtClean="0"/>
              <a:t> </a:t>
            </a:r>
            <a:r>
              <a:rPr lang="de-DE" sz="1400" dirty="0" err="1" smtClean="0"/>
              <a:t>the</a:t>
            </a:r>
            <a:r>
              <a:rPr lang="de-DE" sz="1400" dirty="0" smtClean="0"/>
              <a:t> Committee on </a:t>
            </a:r>
            <a:r>
              <a:rPr lang="de-DE" sz="1400" dirty="0" err="1" smtClean="0"/>
              <a:t>Vascular</a:t>
            </a:r>
            <a:r>
              <a:rPr lang="de-DE" sz="1400" dirty="0" smtClean="0"/>
              <a:t> </a:t>
            </a:r>
            <a:r>
              <a:rPr lang="de-DE" sz="1400" dirty="0" err="1" smtClean="0"/>
              <a:t>Lesions</a:t>
            </a:r>
            <a:r>
              <a:rPr lang="de-DE" sz="1400" dirty="0" smtClean="0"/>
              <a:t> of </a:t>
            </a:r>
            <a:r>
              <a:rPr lang="de-DE" sz="1400" dirty="0" err="1" smtClean="0"/>
              <a:t>the</a:t>
            </a:r>
            <a:r>
              <a:rPr lang="de-DE" sz="1400" dirty="0" smtClean="0"/>
              <a:t> Council on </a:t>
            </a:r>
            <a:r>
              <a:rPr lang="de-DE" sz="1400" dirty="0" err="1" smtClean="0"/>
              <a:t>Arteriosclerosis</a:t>
            </a:r>
            <a:r>
              <a:rPr lang="de-DE" sz="1400" dirty="0" smtClean="0"/>
              <a:t>, American Heart </a:t>
            </a:r>
            <a:r>
              <a:rPr lang="de-DE" sz="1400" dirty="0" err="1" smtClean="0"/>
              <a:t>Association</a:t>
            </a:r>
            <a:r>
              <a:rPr lang="de-DE" sz="1400" dirty="0" smtClean="0"/>
              <a:t>. </a:t>
            </a:r>
            <a:r>
              <a:rPr lang="de-DE" sz="1400" dirty="0" err="1" smtClean="0"/>
              <a:t>Circulation</a:t>
            </a:r>
            <a:r>
              <a:rPr lang="de-DE" sz="1400" dirty="0" smtClean="0"/>
              <a:t>. 1995 Sep 1;92(5):1355-74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24448204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</Words>
  <Application>Microsoft Office PowerPoint</Application>
  <PresentationFormat>Breitbild</PresentationFormat>
  <Paragraphs>5</Paragraphs>
  <Slides>1</Slides>
  <Notes>0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</vt:lpstr>
      <vt:lpstr>Microsoft Excel-Arbeitsblatt</vt:lpstr>
      <vt:lpstr>PowerPoint-Präsentation</vt:lpstr>
    </vt:vector>
  </TitlesOfParts>
  <Company>Universitätsklinikum Gießen und Marburg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Vogt, Sebastian [UMR]</dc:creator>
  <cp:lastModifiedBy>Vogt, Sebastian [UMR]</cp:lastModifiedBy>
  <cp:revision>5</cp:revision>
  <cp:lastPrinted>2023-12-29T16:29:42Z</cp:lastPrinted>
  <dcterms:created xsi:type="dcterms:W3CDTF">2023-12-29T16:13:34Z</dcterms:created>
  <dcterms:modified xsi:type="dcterms:W3CDTF">2023-12-29T16:39:03Z</dcterms:modified>
</cp:coreProperties>
</file>